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Horizon" panose="020B0604020202020204" charset="0"/>
      <p:regular r:id="rId12"/>
    </p:embeddedFont>
    <p:embeddedFont>
      <p:font typeface="TT Hoves" panose="020B0604020202020204" charset="0"/>
      <p:regular r:id="rId13"/>
    </p:embeddedFont>
    <p:embeddedFont>
      <p:font typeface="TT Hoves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jpeg>
</file>

<file path=ppt/media/image19.jpeg>
</file>

<file path=ppt/media/image2.png>
</file>

<file path=ppt/media/image3.sv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jpeg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openxmlformats.org/officeDocument/2006/relationships/image" Target="../media/image4.png"/><Relationship Id="rId4" Type="http://schemas.openxmlformats.org/officeDocument/2006/relationships/image" Target="../media/image10.jpe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0.jpeg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4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svg"/><Relationship Id="rId11" Type="http://schemas.openxmlformats.org/officeDocument/2006/relationships/image" Target="../media/image4.png"/><Relationship Id="rId5" Type="http://schemas.openxmlformats.org/officeDocument/2006/relationships/image" Target="../media/image2.png"/><Relationship Id="rId10" Type="http://schemas.openxmlformats.org/officeDocument/2006/relationships/image" Target="../media/image17.png"/><Relationship Id="rId4" Type="http://schemas.openxmlformats.org/officeDocument/2006/relationships/image" Target="../media/image10.jpe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8.jpe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3" r="-223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-235210" y="-207032"/>
            <a:ext cx="18758420" cy="10701065"/>
            <a:chOff x="0" y="0"/>
            <a:chExt cx="4940489" cy="281838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40489" cy="2818387"/>
            </a:xfrm>
            <a:custGeom>
              <a:avLst/>
              <a:gdLst/>
              <a:ahLst/>
              <a:cxnLst/>
              <a:rect l="l" t="t" r="r" b="b"/>
              <a:pathLst>
                <a:path w="4940489" h="2818387">
                  <a:moveTo>
                    <a:pt x="0" y="0"/>
                  </a:moveTo>
                  <a:lnTo>
                    <a:pt x="4940489" y="0"/>
                  </a:lnTo>
                  <a:lnTo>
                    <a:pt x="4940489" y="2818387"/>
                  </a:lnTo>
                  <a:lnTo>
                    <a:pt x="0" y="2818387"/>
                  </a:lnTo>
                  <a:close/>
                </a:path>
              </a:pathLst>
            </a:custGeom>
            <a:gradFill rotWithShape="1">
              <a:gsLst>
                <a:gs pos="0">
                  <a:srgbClr val="0D2650">
                    <a:alpha val="95000"/>
                  </a:srgbClr>
                </a:gs>
                <a:gs pos="100000">
                  <a:srgbClr val="0C1566">
                    <a:alpha val="95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940489" cy="28755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940793"/>
            <a:ext cx="704580" cy="662306"/>
          </a:xfrm>
          <a:custGeom>
            <a:avLst/>
            <a:gdLst/>
            <a:ahLst/>
            <a:cxnLst/>
            <a:rect l="l" t="t" r="r" b="b"/>
            <a:pathLst>
              <a:path w="704580" h="662306">
                <a:moveTo>
                  <a:pt x="0" y="0"/>
                </a:moveTo>
                <a:lnTo>
                  <a:pt x="704580" y="0"/>
                </a:lnTo>
                <a:lnTo>
                  <a:pt x="704580" y="662306"/>
                </a:lnTo>
                <a:lnTo>
                  <a:pt x="0" y="6623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TextBox 7"/>
          <p:cNvSpPr txBox="1"/>
          <p:nvPr/>
        </p:nvSpPr>
        <p:spPr>
          <a:xfrm>
            <a:off x="3028089" y="3318682"/>
            <a:ext cx="11372321" cy="182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5"/>
              </a:lnSpc>
            </a:pPr>
            <a:r>
              <a:rPr lang="en-US" sz="3382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Mini-HPC &amp; Hybrid Big Data Clusters for Bioinformatics ML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55842" y="5288298"/>
            <a:ext cx="13544797" cy="1351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28"/>
              </a:lnSpc>
            </a:pPr>
            <a:r>
              <a:rPr lang="en-US" sz="3734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Distributed Machine Learning with MPI and Spark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44000" y="1041141"/>
            <a:ext cx="166255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Home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08122" y="1043354"/>
            <a:ext cx="1907082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About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890575" y="1019175"/>
            <a:ext cx="158919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034325" y="1041141"/>
            <a:ext cx="2224975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Others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72116" y="1148129"/>
            <a:ext cx="4712404" cy="35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2772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Wardiere, Inc.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141979" y="8852535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Presentation 2024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8852535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Wardiere, Inc.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585339" y="8852535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Computer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484590" y="8852535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045686" y="8852535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557174" y="7388207"/>
            <a:ext cx="6742134" cy="687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2"/>
              </a:lnSpc>
            </a:pPr>
            <a:r>
              <a:rPr lang="en-US" sz="185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Dana Mohamed 221000946</a:t>
            </a:r>
          </a:p>
          <a:p>
            <a:pPr algn="ctr">
              <a:lnSpc>
                <a:spcPts val="2602"/>
              </a:lnSpc>
            </a:pPr>
            <a:r>
              <a:rPr lang="en-US" sz="185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Ahmed Hamdy 221001876</a:t>
            </a:r>
          </a:p>
        </p:txBody>
      </p:sp>
      <p:pic>
        <p:nvPicPr>
          <p:cNvPr id="36" name="Audio 35">
            <a:hlinkClick r:id="" action="ppaction://media"/>
            <a:extLst>
              <a:ext uri="{FF2B5EF4-FFF2-40B4-BE49-F238E27FC236}">
                <a16:creationId xmlns:a16="http://schemas.microsoft.com/office/drawing/2014/main" id="{9043467A-E27F-4A26-86C9-3D788E6DB3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14"/>
    </mc:Choice>
    <mc:Fallback>
      <p:transition spd="slow" advTm="6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" r="-223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0" y="-207032"/>
            <a:ext cx="18758420" cy="10701065"/>
            <a:chOff x="0" y="0"/>
            <a:chExt cx="4940489" cy="281838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40489" cy="2818387"/>
            </a:xfrm>
            <a:custGeom>
              <a:avLst/>
              <a:gdLst/>
              <a:ahLst/>
              <a:cxnLst/>
              <a:rect l="l" t="t" r="r" b="b"/>
              <a:pathLst>
                <a:path w="4940489" h="2818387">
                  <a:moveTo>
                    <a:pt x="0" y="0"/>
                  </a:moveTo>
                  <a:lnTo>
                    <a:pt x="4940489" y="0"/>
                  </a:lnTo>
                  <a:lnTo>
                    <a:pt x="4940489" y="2818387"/>
                  </a:lnTo>
                  <a:lnTo>
                    <a:pt x="0" y="2818387"/>
                  </a:lnTo>
                  <a:close/>
                </a:path>
              </a:pathLst>
            </a:custGeom>
            <a:gradFill rotWithShape="1">
              <a:gsLst>
                <a:gs pos="0">
                  <a:srgbClr val="0D2650">
                    <a:alpha val="95000"/>
                  </a:srgbClr>
                </a:gs>
                <a:gs pos="100000">
                  <a:srgbClr val="0C1566">
                    <a:alpha val="95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940489" cy="28755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940793"/>
            <a:ext cx="704580" cy="662306"/>
          </a:xfrm>
          <a:custGeom>
            <a:avLst/>
            <a:gdLst/>
            <a:ahLst/>
            <a:cxnLst/>
            <a:rect l="l" t="t" r="r" b="b"/>
            <a:pathLst>
              <a:path w="704580" h="662306">
                <a:moveTo>
                  <a:pt x="0" y="0"/>
                </a:moveTo>
                <a:lnTo>
                  <a:pt x="704580" y="0"/>
                </a:lnTo>
                <a:lnTo>
                  <a:pt x="704580" y="662306"/>
                </a:lnTo>
                <a:lnTo>
                  <a:pt x="0" y="6623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12045686" y="2799288"/>
            <a:ext cx="4672228" cy="4672228"/>
          </a:xfrm>
          <a:custGeom>
            <a:avLst/>
            <a:gdLst/>
            <a:ahLst/>
            <a:cxnLst/>
            <a:rect l="l" t="t" r="r" b="b"/>
            <a:pathLst>
              <a:path w="4672228" h="4672228">
                <a:moveTo>
                  <a:pt x="0" y="0"/>
                </a:moveTo>
                <a:lnTo>
                  <a:pt x="4672228" y="0"/>
                </a:lnTo>
                <a:lnTo>
                  <a:pt x="4672228" y="4672228"/>
                </a:lnTo>
                <a:lnTo>
                  <a:pt x="0" y="46722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TextBox 8"/>
          <p:cNvSpPr txBox="1"/>
          <p:nvPr/>
        </p:nvSpPr>
        <p:spPr>
          <a:xfrm>
            <a:off x="1972116" y="1148129"/>
            <a:ext cx="4712404" cy="35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2772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Wardiere, Inc.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141979" y="8852535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Presentation 2024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8852535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Wardiere, Inc.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585339" y="8852535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Computer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484590" y="8852535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045686" y="8852535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144000" y="1041141"/>
            <a:ext cx="166255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Home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408122" y="1043354"/>
            <a:ext cx="1907082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About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890575" y="1019175"/>
            <a:ext cx="158919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5034325" y="1041141"/>
            <a:ext cx="2224975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Others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768510" y="4351547"/>
            <a:ext cx="9683437" cy="791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  <a:spcBef>
                <a:spcPct val="0"/>
              </a:spcBef>
            </a:pPr>
            <a:r>
              <a:rPr lang="en-US" sz="4286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8666" b="-18666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-538659" y="0"/>
            <a:ext cx="18826659" cy="10496349"/>
            <a:chOff x="0" y="0"/>
            <a:chExt cx="4958462" cy="27644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58462" cy="2764470"/>
            </a:xfrm>
            <a:custGeom>
              <a:avLst/>
              <a:gdLst/>
              <a:ahLst/>
              <a:cxnLst/>
              <a:rect l="l" t="t" r="r" b="b"/>
              <a:pathLst>
                <a:path w="4958462" h="2764470">
                  <a:moveTo>
                    <a:pt x="0" y="0"/>
                  </a:moveTo>
                  <a:lnTo>
                    <a:pt x="4958462" y="0"/>
                  </a:lnTo>
                  <a:lnTo>
                    <a:pt x="4958462" y="2764470"/>
                  </a:lnTo>
                  <a:lnTo>
                    <a:pt x="0" y="2764470"/>
                  </a:lnTo>
                  <a:close/>
                </a:path>
              </a:pathLst>
            </a:custGeom>
            <a:gradFill rotWithShape="1">
              <a:gsLst>
                <a:gs pos="0">
                  <a:srgbClr val="1B5BFF">
                    <a:alpha val="92000"/>
                  </a:srgbClr>
                </a:gs>
                <a:gs pos="100000">
                  <a:srgbClr val="1243C2">
                    <a:alpha val="92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958462" cy="28216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940793"/>
            <a:ext cx="704580" cy="662306"/>
          </a:xfrm>
          <a:custGeom>
            <a:avLst/>
            <a:gdLst/>
            <a:ahLst/>
            <a:cxnLst/>
            <a:rect l="l" t="t" r="r" b="b"/>
            <a:pathLst>
              <a:path w="704580" h="662306">
                <a:moveTo>
                  <a:pt x="0" y="0"/>
                </a:moveTo>
                <a:lnTo>
                  <a:pt x="704580" y="0"/>
                </a:lnTo>
                <a:lnTo>
                  <a:pt x="704580" y="662306"/>
                </a:lnTo>
                <a:lnTo>
                  <a:pt x="0" y="6623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15635300" y="2269645"/>
            <a:ext cx="1268934" cy="1268934"/>
          </a:xfrm>
          <a:custGeom>
            <a:avLst/>
            <a:gdLst/>
            <a:ahLst/>
            <a:cxnLst/>
            <a:rect l="l" t="t" r="r" b="b"/>
            <a:pathLst>
              <a:path w="1268934" h="1268934">
                <a:moveTo>
                  <a:pt x="0" y="0"/>
                </a:moveTo>
                <a:lnTo>
                  <a:pt x="1268934" y="0"/>
                </a:lnTo>
                <a:lnTo>
                  <a:pt x="1268934" y="1268934"/>
                </a:lnTo>
                <a:lnTo>
                  <a:pt x="0" y="126893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TextBox 8"/>
          <p:cNvSpPr txBox="1"/>
          <p:nvPr/>
        </p:nvSpPr>
        <p:spPr>
          <a:xfrm>
            <a:off x="5336402" y="1986659"/>
            <a:ext cx="7615197" cy="1844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28"/>
              </a:lnSpc>
            </a:pPr>
            <a:r>
              <a:rPr lang="en-US" sz="6475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project overview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44000" y="1041141"/>
            <a:ext cx="166255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Home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08122" y="1043354"/>
            <a:ext cx="1907082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About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890575" y="1019175"/>
            <a:ext cx="158919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034325" y="1041141"/>
            <a:ext cx="2224975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Others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72116" y="1148129"/>
            <a:ext cx="4712404" cy="35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2772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Wardiere, Inc.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141979" y="8819514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Presentation 2024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8819514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Wardiere, Inc.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585339" y="8819514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Computer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484590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045686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05652" y="4231140"/>
            <a:ext cx="16453648" cy="3360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3108" lvl="1" indent="-411554" algn="just">
              <a:lnSpc>
                <a:spcPts val="5337"/>
              </a:lnSpc>
              <a:buFont typeface="Arial"/>
              <a:buChar char="•"/>
            </a:pPr>
            <a:r>
              <a:rPr lang="en-US" sz="3812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Understand HPC and Big Data fundamentals.</a:t>
            </a:r>
          </a:p>
          <a:p>
            <a:pPr marL="823108" lvl="1" indent="-411554" algn="just">
              <a:lnSpc>
                <a:spcPts val="5337"/>
              </a:lnSpc>
              <a:buFont typeface="Arial"/>
              <a:buChar char="•"/>
            </a:pPr>
            <a:r>
              <a:rPr lang="en-US" sz="3812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 Deploy a virtual 3-node cluster (1 master + 2 workers).</a:t>
            </a:r>
          </a:p>
          <a:p>
            <a:pPr marL="823108" lvl="1" indent="-411554" algn="just">
              <a:lnSpc>
                <a:spcPts val="5337"/>
              </a:lnSpc>
              <a:buFont typeface="Arial"/>
              <a:buChar char="•"/>
            </a:pPr>
            <a:r>
              <a:rPr lang="en-US" sz="3812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Implement distributed ML with MPI (Task 1).</a:t>
            </a:r>
          </a:p>
          <a:p>
            <a:pPr marL="823108" lvl="1" indent="-411554" algn="just">
              <a:lnSpc>
                <a:spcPts val="5337"/>
              </a:lnSpc>
              <a:buFont typeface="Arial"/>
              <a:buChar char="•"/>
            </a:pPr>
            <a:r>
              <a:rPr lang="en-US" sz="3812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Set up Docker Swarm and Spark ML pipeline (Task 2).</a:t>
            </a:r>
          </a:p>
          <a:p>
            <a:pPr marL="823108" lvl="1" indent="-411554" algn="just">
              <a:lnSpc>
                <a:spcPts val="5337"/>
              </a:lnSpc>
              <a:buFont typeface="Arial"/>
              <a:buChar char="•"/>
            </a:pPr>
            <a:r>
              <a:rPr lang="en-US" sz="3812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Run bioinformatics gene expression analysis using Spark.</a:t>
            </a:r>
          </a:p>
        </p:txBody>
      </p:sp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1599A5C8-E87C-3394-0747-2AEE1188D3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61"/>
    </mc:Choice>
    <mc:Fallback>
      <p:transition spd="slow" advTm="44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3" r="-223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-470420" y="-242428"/>
            <a:ext cx="18758420" cy="10701065"/>
            <a:chOff x="0" y="0"/>
            <a:chExt cx="4940489" cy="281838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40489" cy="2818387"/>
            </a:xfrm>
            <a:custGeom>
              <a:avLst/>
              <a:gdLst/>
              <a:ahLst/>
              <a:cxnLst/>
              <a:rect l="l" t="t" r="r" b="b"/>
              <a:pathLst>
                <a:path w="4940489" h="2818387">
                  <a:moveTo>
                    <a:pt x="0" y="0"/>
                  </a:moveTo>
                  <a:lnTo>
                    <a:pt x="4940489" y="0"/>
                  </a:lnTo>
                  <a:lnTo>
                    <a:pt x="4940489" y="2818387"/>
                  </a:lnTo>
                  <a:lnTo>
                    <a:pt x="0" y="2818387"/>
                  </a:lnTo>
                  <a:close/>
                </a:path>
              </a:pathLst>
            </a:custGeom>
            <a:gradFill rotWithShape="1">
              <a:gsLst>
                <a:gs pos="0">
                  <a:srgbClr val="0D2650">
                    <a:alpha val="95000"/>
                  </a:srgbClr>
                </a:gs>
                <a:gs pos="100000">
                  <a:srgbClr val="0C1566">
                    <a:alpha val="95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940489" cy="28755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940793"/>
            <a:ext cx="704580" cy="662306"/>
          </a:xfrm>
          <a:custGeom>
            <a:avLst/>
            <a:gdLst/>
            <a:ahLst/>
            <a:cxnLst/>
            <a:rect l="l" t="t" r="r" b="b"/>
            <a:pathLst>
              <a:path w="704580" h="662306">
                <a:moveTo>
                  <a:pt x="0" y="0"/>
                </a:moveTo>
                <a:lnTo>
                  <a:pt x="704580" y="0"/>
                </a:lnTo>
                <a:lnTo>
                  <a:pt x="704580" y="662306"/>
                </a:lnTo>
                <a:lnTo>
                  <a:pt x="0" y="6623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TextBox 7"/>
          <p:cNvSpPr txBox="1"/>
          <p:nvPr/>
        </p:nvSpPr>
        <p:spPr>
          <a:xfrm>
            <a:off x="534148" y="1773324"/>
            <a:ext cx="8609852" cy="1600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51"/>
              </a:lnSpc>
            </a:pPr>
            <a:r>
              <a:rPr lang="en-US" sz="5668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technologies used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72116" y="1148129"/>
            <a:ext cx="4712404" cy="35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2772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Wardiere, Inc.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141979" y="8852535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Presentation 2024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8852535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Wardiere, Inc.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585339" y="8852535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Computer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484590" y="8852535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045686" y="8852535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144000" y="1041141"/>
            <a:ext cx="166255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Home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408122" y="1043354"/>
            <a:ext cx="1907082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About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890575" y="1019175"/>
            <a:ext cx="158919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5034325" y="1041141"/>
            <a:ext cx="2224975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Others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144000" y="7289056"/>
            <a:ext cx="5772947" cy="1035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30"/>
              </a:lnSpc>
              <a:spcBef>
                <a:spcPct val="0"/>
              </a:spcBef>
            </a:pPr>
            <a:r>
              <a:rPr lang="en-US" sz="3022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Custom software solutions tailored to client needs.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36287" y="8248726"/>
            <a:ext cx="7097236" cy="450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74" lvl="1" indent="-269687" algn="just">
              <a:lnSpc>
                <a:spcPts val="3497"/>
              </a:lnSpc>
              <a:buFont typeface="Arial"/>
              <a:buChar char="•"/>
            </a:pPr>
            <a:r>
              <a:rPr lang="en-US" sz="2498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JUPYTER NOTEBOOK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34148" y="4794183"/>
            <a:ext cx="4941714" cy="894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21"/>
              </a:lnSpc>
              <a:spcBef>
                <a:spcPct val="0"/>
              </a:spcBef>
            </a:pPr>
            <a:r>
              <a:rPr lang="en-US" sz="2586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Strategic consulting to optimize IT infrastructure.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36287" y="4163377"/>
            <a:ext cx="6075322" cy="383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711" lvl="1" indent="-230856" algn="just">
              <a:lnSpc>
                <a:spcPts val="2993"/>
              </a:lnSpc>
              <a:buFont typeface="Arial"/>
              <a:buChar char="•"/>
            </a:pPr>
            <a:r>
              <a:rPr lang="en-US" sz="2138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MPI, MPI4PY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42877" y="7117011"/>
            <a:ext cx="4941714" cy="894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21"/>
              </a:lnSpc>
              <a:spcBef>
                <a:spcPct val="0"/>
              </a:spcBef>
            </a:pPr>
            <a:r>
              <a:rPr lang="en-US" sz="2586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Comprehensive security services to protect digital assets.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36287" y="6555953"/>
            <a:ext cx="6075322" cy="383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711" lvl="1" indent="-230856" algn="just">
              <a:lnSpc>
                <a:spcPts val="2993"/>
              </a:lnSpc>
              <a:buFont typeface="Arial"/>
              <a:buChar char="•"/>
            </a:pPr>
            <a:r>
              <a:rPr lang="en-US" sz="2138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DOCKER SWARM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200265" y="5086350"/>
            <a:ext cx="4941714" cy="894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21"/>
              </a:lnSpc>
              <a:spcBef>
                <a:spcPct val="0"/>
              </a:spcBef>
            </a:pPr>
            <a:r>
              <a:rPr lang="en-US" sz="2586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Advanced AI solutions to enhance business operations.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609848" y="4203633"/>
            <a:ext cx="6075322" cy="755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711" lvl="1" indent="-230856" algn="l">
              <a:lnSpc>
                <a:spcPts val="2993"/>
              </a:lnSpc>
              <a:buFont typeface="Arial"/>
              <a:buChar char="•"/>
            </a:pPr>
            <a:r>
              <a:rPr lang="en-US" sz="2138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APACHE SPARK &amp; PYSPARK</a:t>
            </a:r>
          </a:p>
        </p:txBody>
      </p:sp>
      <p:sp>
        <p:nvSpPr>
          <p:cNvPr id="26" name="Freeform 26"/>
          <p:cNvSpPr/>
          <p:nvPr/>
        </p:nvSpPr>
        <p:spPr>
          <a:xfrm>
            <a:off x="16241362" y="1603099"/>
            <a:ext cx="1017938" cy="1017938"/>
          </a:xfrm>
          <a:custGeom>
            <a:avLst/>
            <a:gdLst/>
            <a:ahLst/>
            <a:cxnLst/>
            <a:rect l="l" t="t" r="r" b="b"/>
            <a:pathLst>
              <a:path w="1017938" h="1017938">
                <a:moveTo>
                  <a:pt x="0" y="0"/>
                </a:moveTo>
                <a:lnTo>
                  <a:pt x="1017938" y="0"/>
                </a:lnTo>
                <a:lnTo>
                  <a:pt x="1017938" y="1017938"/>
                </a:lnTo>
                <a:lnTo>
                  <a:pt x="0" y="101793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7" name="TextBox 27"/>
          <p:cNvSpPr txBox="1"/>
          <p:nvPr/>
        </p:nvSpPr>
        <p:spPr>
          <a:xfrm>
            <a:off x="8813046" y="6457162"/>
            <a:ext cx="7097236" cy="889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74" lvl="1" indent="-269687" algn="just">
              <a:lnSpc>
                <a:spcPts val="3497"/>
              </a:lnSpc>
              <a:buFont typeface="Arial"/>
              <a:buChar char="•"/>
            </a:pPr>
            <a:r>
              <a:rPr lang="en-US" sz="2498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GOLUB GENE EXPRESSION DATASET</a:t>
            </a:r>
          </a:p>
        </p:txBody>
      </p:sp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F0DC0632-6F37-5A2B-DB70-9D231818C8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9"/>
    </mc:Choice>
    <mc:Fallback>
      <p:transition spd="slow" advTm="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222" b="-9222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-288379" y="-362238"/>
            <a:ext cx="18826659" cy="10843018"/>
            <a:chOff x="0" y="0"/>
            <a:chExt cx="4958462" cy="28557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58462" cy="2855774"/>
            </a:xfrm>
            <a:custGeom>
              <a:avLst/>
              <a:gdLst/>
              <a:ahLst/>
              <a:cxnLst/>
              <a:rect l="l" t="t" r="r" b="b"/>
              <a:pathLst>
                <a:path w="4958462" h="2855774">
                  <a:moveTo>
                    <a:pt x="0" y="0"/>
                  </a:moveTo>
                  <a:lnTo>
                    <a:pt x="4958462" y="0"/>
                  </a:lnTo>
                  <a:lnTo>
                    <a:pt x="4958462" y="2855774"/>
                  </a:lnTo>
                  <a:lnTo>
                    <a:pt x="0" y="2855774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92000"/>
                  </a:srgbClr>
                </a:gs>
                <a:gs pos="100000">
                  <a:srgbClr val="F6F6F6">
                    <a:alpha val="92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958462" cy="29129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676410" y="118511"/>
            <a:ext cx="704580" cy="662306"/>
          </a:xfrm>
          <a:custGeom>
            <a:avLst/>
            <a:gdLst/>
            <a:ahLst/>
            <a:cxnLst/>
            <a:rect l="l" t="t" r="r" b="b"/>
            <a:pathLst>
              <a:path w="704580" h="662306">
                <a:moveTo>
                  <a:pt x="0" y="0"/>
                </a:moveTo>
                <a:lnTo>
                  <a:pt x="704580" y="0"/>
                </a:lnTo>
                <a:lnTo>
                  <a:pt x="704580" y="662305"/>
                </a:lnTo>
                <a:lnTo>
                  <a:pt x="0" y="6623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10119226" y="5143500"/>
            <a:ext cx="7943544" cy="4566289"/>
          </a:xfrm>
          <a:custGeom>
            <a:avLst/>
            <a:gdLst/>
            <a:ahLst/>
            <a:cxnLst/>
            <a:rect l="l" t="t" r="r" b="b"/>
            <a:pathLst>
              <a:path w="7943544" h="4566289">
                <a:moveTo>
                  <a:pt x="0" y="0"/>
                </a:moveTo>
                <a:lnTo>
                  <a:pt x="7943544" y="0"/>
                </a:lnTo>
                <a:lnTo>
                  <a:pt x="7943544" y="4566289"/>
                </a:lnTo>
                <a:lnTo>
                  <a:pt x="0" y="456628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472196" y="3358881"/>
            <a:ext cx="10024789" cy="1663748"/>
          </a:xfrm>
          <a:custGeom>
            <a:avLst/>
            <a:gdLst/>
            <a:ahLst/>
            <a:cxnLst/>
            <a:rect l="l" t="t" r="r" b="b"/>
            <a:pathLst>
              <a:path w="10024789" h="1663748">
                <a:moveTo>
                  <a:pt x="0" y="0"/>
                </a:moveTo>
                <a:lnTo>
                  <a:pt x="10024789" y="0"/>
                </a:lnTo>
                <a:lnTo>
                  <a:pt x="10024789" y="1663749"/>
                </a:lnTo>
                <a:lnTo>
                  <a:pt x="0" y="166374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472196" y="5679484"/>
            <a:ext cx="7284467" cy="2118038"/>
          </a:xfrm>
          <a:custGeom>
            <a:avLst/>
            <a:gdLst/>
            <a:ahLst/>
            <a:cxnLst/>
            <a:rect l="l" t="t" r="r" b="b"/>
            <a:pathLst>
              <a:path w="7284467" h="2118038">
                <a:moveTo>
                  <a:pt x="0" y="0"/>
                </a:moveTo>
                <a:lnTo>
                  <a:pt x="7284467" y="0"/>
                </a:lnTo>
                <a:lnTo>
                  <a:pt x="7284467" y="2118038"/>
                </a:lnTo>
                <a:lnTo>
                  <a:pt x="0" y="21180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650077" y="790341"/>
            <a:ext cx="11395609" cy="2568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48"/>
              </a:lnSpc>
            </a:pPr>
            <a:r>
              <a:rPr lang="en-US" sz="6120">
                <a:solidFill>
                  <a:srgbClr val="000000"/>
                </a:solidFill>
                <a:latin typeface="Horizon"/>
                <a:ea typeface="Horizon"/>
                <a:cs typeface="Horizon"/>
                <a:sym typeface="Horizon"/>
              </a:rPr>
              <a:t>Task 1 </a:t>
            </a:r>
          </a:p>
          <a:p>
            <a:pPr algn="l">
              <a:lnSpc>
                <a:spcPts val="6548"/>
              </a:lnSpc>
            </a:pPr>
            <a:r>
              <a:rPr lang="en-US" sz="6120">
                <a:solidFill>
                  <a:srgbClr val="000000"/>
                </a:solidFill>
                <a:latin typeface="Horizon"/>
                <a:ea typeface="Horizon"/>
                <a:cs typeface="Horizon"/>
                <a:sym typeface="Horizon"/>
              </a:rPr>
              <a:t> Mini-HPC Cluster</a:t>
            </a:r>
          </a:p>
          <a:p>
            <a:pPr algn="l">
              <a:lnSpc>
                <a:spcPts val="6548"/>
              </a:lnSpc>
            </a:pPr>
            <a:endParaRPr lang="en-US" sz="6120">
              <a:solidFill>
                <a:srgbClr val="000000"/>
              </a:solidFill>
              <a:latin typeface="Horizon"/>
              <a:ea typeface="Horizon"/>
              <a:cs typeface="Horizon"/>
              <a:sym typeface="Horizon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144000" y="1041141"/>
            <a:ext cx="166255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Home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408122" y="1043354"/>
            <a:ext cx="1907082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About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890575" y="1019175"/>
            <a:ext cx="158919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034325" y="1041141"/>
            <a:ext cx="2224975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Others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67952" y="300154"/>
            <a:ext cx="4712404" cy="35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2772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Wardiere, Inc.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141979" y="8819514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Presentation 2024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585339" y="8819514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Computer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484590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045686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0" y="2598783"/>
            <a:ext cx="10119226" cy="7641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3538" lvl="1" indent="-361769" algn="just">
              <a:lnSpc>
                <a:spcPts val="4691"/>
              </a:lnSpc>
              <a:buFont typeface="Arial"/>
              <a:buChar char="•"/>
            </a:pPr>
            <a:r>
              <a:rPr lang="en-US" sz="335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Built using VirtualBox with 3 VMs.</a:t>
            </a:r>
          </a:p>
          <a:p>
            <a:pPr algn="just">
              <a:lnSpc>
                <a:spcPts val="4691"/>
              </a:lnSpc>
            </a:pPr>
            <a:endParaRPr lang="en-US" sz="3351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just">
              <a:lnSpc>
                <a:spcPts val="4691"/>
              </a:lnSpc>
            </a:pPr>
            <a:endParaRPr lang="en-US" sz="3351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just">
              <a:lnSpc>
                <a:spcPts val="4691"/>
              </a:lnSpc>
            </a:pPr>
            <a:endParaRPr lang="en-US" sz="3351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marL="723538" lvl="1" indent="-361769" algn="just">
              <a:lnSpc>
                <a:spcPts val="4691"/>
              </a:lnSpc>
              <a:buFont typeface="Arial"/>
              <a:buChar char="•"/>
            </a:pPr>
            <a:r>
              <a:rPr lang="en-US" sz="335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Configured passwordless SSH</a:t>
            </a:r>
          </a:p>
          <a:p>
            <a:pPr algn="just">
              <a:lnSpc>
                <a:spcPts val="4691"/>
              </a:lnSpc>
            </a:pPr>
            <a:endParaRPr lang="en-US" sz="3351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just">
              <a:lnSpc>
                <a:spcPts val="4691"/>
              </a:lnSpc>
            </a:pPr>
            <a:endParaRPr lang="en-US" sz="3351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just">
              <a:lnSpc>
                <a:spcPts val="4691"/>
              </a:lnSpc>
            </a:pPr>
            <a:r>
              <a:rPr lang="en-US" sz="335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.</a:t>
            </a:r>
          </a:p>
          <a:p>
            <a:pPr algn="just">
              <a:lnSpc>
                <a:spcPts val="4691"/>
              </a:lnSpc>
            </a:pPr>
            <a:endParaRPr lang="en-US" sz="3351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marL="723538" lvl="1" indent="-361769" algn="just">
              <a:lnSpc>
                <a:spcPts val="4691"/>
              </a:lnSpc>
              <a:buFont typeface="Arial"/>
              <a:buChar char="•"/>
            </a:pPr>
            <a:r>
              <a:rPr lang="en-US" sz="335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Installed MPI and mpi4py.</a:t>
            </a:r>
          </a:p>
          <a:p>
            <a:pPr marL="723538" lvl="1" indent="-361769" algn="just">
              <a:lnSpc>
                <a:spcPts val="4691"/>
              </a:lnSpc>
              <a:buFont typeface="Arial"/>
              <a:buChar char="•"/>
            </a:pPr>
            <a:r>
              <a:rPr lang="en-US" sz="335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Ran distributed ML on the Digits dataset.</a:t>
            </a:r>
          </a:p>
          <a:p>
            <a:pPr marL="723538" lvl="1" indent="-361769" algn="just">
              <a:lnSpc>
                <a:spcPts val="4691"/>
              </a:lnSpc>
              <a:buFont typeface="Arial"/>
              <a:buChar char="•"/>
            </a:pPr>
            <a:r>
              <a:rPr lang="en-US" sz="335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Used </a:t>
            </a:r>
          </a:p>
          <a:p>
            <a:pPr algn="just">
              <a:lnSpc>
                <a:spcPts val="4691"/>
              </a:lnSpc>
              <a:spcBef>
                <a:spcPct val="0"/>
              </a:spcBef>
            </a:pPr>
            <a:r>
              <a:rPr lang="en-US" sz="335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        distributed_mnist.py</a:t>
            </a:r>
          </a:p>
        </p:txBody>
      </p:sp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A71EBC0A-A04B-50A5-62C1-0B7AB1BE31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88"/>
    </mc:Choice>
    <mc:Fallback>
      <p:transition spd="slow" advTm="37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222" b="-9222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-269329" y="-448108"/>
            <a:ext cx="18826659" cy="10843018"/>
            <a:chOff x="0" y="0"/>
            <a:chExt cx="4958462" cy="28557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58462" cy="2855774"/>
            </a:xfrm>
            <a:custGeom>
              <a:avLst/>
              <a:gdLst/>
              <a:ahLst/>
              <a:cxnLst/>
              <a:rect l="l" t="t" r="r" b="b"/>
              <a:pathLst>
                <a:path w="4958462" h="2855774">
                  <a:moveTo>
                    <a:pt x="0" y="0"/>
                  </a:moveTo>
                  <a:lnTo>
                    <a:pt x="4958462" y="0"/>
                  </a:lnTo>
                  <a:lnTo>
                    <a:pt x="4958462" y="2855774"/>
                  </a:lnTo>
                  <a:lnTo>
                    <a:pt x="0" y="2855774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92000"/>
                  </a:srgbClr>
                </a:gs>
                <a:gs pos="100000">
                  <a:srgbClr val="F6F6F6">
                    <a:alpha val="92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958462" cy="29129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940793"/>
            <a:ext cx="704580" cy="662306"/>
          </a:xfrm>
          <a:custGeom>
            <a:avLst/>
            <a:gdLst/>
            <a:ahLst/>
            <a:cxnLst/>
            <a:rect l="l" t="t" r="r" b="b"/>
            <a:pathLst>
              <a:path w="704580" h="662306">
                <a:moveTo>
                  <a:pt x="0" y="0"/>
                </a:moveTo>
                <a:lnTo>
                  <a:pt x="704580" y="0"/>
                </a:lnTo>
                <a:lnTo>
                  <a:pt x="704580" y="662306"/>
                </a:lnTo>
                <a:lnTo>
                  <a:pt x="0" y="6623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16317816" y="2994781"/>
            <a:ext cx="941484" cy="941484"/>
          </a:xfrm>
          <a:custGeom>
            <a:avLst/>
            <a:gdLst/>
            <a:ahLst/>
            <a:cxnLst/>
            <a:rect l="l" t="t" r="r" b="b"/>
            <a:pathLst>
              <a:path w="941484" h="941484">
                <a:moveTo>
                  <a:pt x="0" y="0"/>
                </a:moveTo>
                <a:lnTo>
                  <a:pt x="941484" y="0"/>
                </a:lnTo>
                <a:lnTo>
                  <a:pt x="941484" y="941483"/>
                </a:lnTo>
                <a:lnTo>
                  <a:pt x="0" y="94148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TextBox 8"/>
          <p:cNvSpPr txBox="1"/>
          <p:nvPr/>
        </p:nvSpPr>
        <p:spPr>
          <a:xfrm>
            <a:off x="489916" y="1715273"/>
            <a:ext cx="11395609" cy="3394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48"/>
              </a:lnSpc>
            </a:pPr>
            <a:r>
              <a:rPr lang="en-US" sz="6120">
                <a:solidFill>
                  <a:srgbClr val="000000"/>
                </a:solidFill>
                <a:latin typeface="Horizon"/>
                <a:ea typeface="Horizon"/>
                <a:cs typeface="Horizon"/>
                <a:sym typeface="Horizon"/>
              </a:rPr>
              <a:t>Task 1 </a:t>
            </a:r>
          </a:p>
          <a:p>
            <a:pPr algn="l">
              <a:lnSpc>
                <a:spcPts val="6548"/>
              </a:lnSpc>
            </a:pPr>
            <a:r>
              <a:rPr lang="en-US" sz="6120">
                <a:solidFill>
                  <a:srgbClr val="000000"/>
                </a:solidFill>
                <a:latin typeface="Horizon"/>
                <a:ea typeface="Horizon"/>
                <a:cs typeface="Horizon"/>
                <a:sym typeface="Horizon"/>
              </a:rPr>
              <a:t> Bioinformatics ML with MPI</a:t>
            </a:r>
          </a:p>
          <a:p>
            <a:pPr algn="l">
              <a:lnSpc>
                <a:spcPts val="6548"/>
              </a:lnSpc>
            </a:pPr>
            <a:endParaRPr lang="en-US" sz="6120">
              <a:solidFill>
                <a:srgbClr val="000000"/>
              </a:solidFill>
              <a:latin typeface="Horizon"/>
              <a:ea typeface="Horizon"/>
              <a:cs typeface="Horizon"/>
              <a:sym typeface="Horizon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144000" y="1041141"/>
            <a:ext cx="166255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Home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08122" y="1043354"/>
            <a:ext cx="1907082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About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890575" y="1019175"/>
            <a:ext cx="158919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034325" y="1041141"/>
            <a:ext cx="2224975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Others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72116" y="1148129"/>
            <a:ext cx="4712404" cy="35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2772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Wardiere, Inc.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140814" y="9472121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Presentation 2024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51757" y="9472121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Wardiere, Inc.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546868" y="9472121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Computer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484590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045686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51757" y="4689299"/>
            <a:ext cx="13190221" cy="1913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75"/>
              </a:lnSpc>
            </a:pPr>
            <a:r>
              <a:rPr lang="en-US" sz="3625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Dataset:</a:t>
            </a:r>
            <a:r>
              <a:rPr lang="en-CA" dirty="0"/>
              <a:t> </a:t>
            </a:r>
            <a:r>
              <a:rPr lang="en-CA" sz="4000" dirty="0"/>
              <a:t>distributed_covid_classification.py</a:t>
            </a:r>
            <a:endParaRPr lang="en-US" sz="4000" dirty="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just">
              <a:lnSpc>
                <a:spcPts val="5075"/>
              </a:lnSpc>
            </a:pPr>
            <a:r>
              <a:rPr lang="en-US" sz="3625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Used </a:t>
            </a:r>
            <a:r>
              <a:rPr lang="en-US" sz="3625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OpenMPI</a:t>
            </a:r>
            <a:r>
              <a:rPr lang="en-US" sz="3625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for parallel </a:t>
            </a:r>
          </a:p>
          <a:p>
            <a:pPr algn="just">
              <a:lnSpc>
                <a:spcPts val="5075"/>
              </a:lnSpc>
              <a:spcBef>
                <a:spcPct val="0"/>
              </a:spcBef>
            </a:pPr>
            <a:r>
              <a:rPr lang="en-US" sz="3625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gene analysis Script: distributed_gene_analysis.py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6784974"/>
            <a:ext cx="5998220" cy="208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MPI Implementation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· Training Time: ~0.05s (average per process)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· Test Accuracy: ~67%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· Ensemble Method: Majority voting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· Scalability: Linear speedup with more ranks</a:t>
            </a:r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8D61F26B-2D99-7B93-1FBF-62E5530B04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233"/>
    </mc:Choice>
    <mc:Fallback>
      <p:transition spd="slow" advTm="46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222" b="-9222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-538659" y="0"/>
            <a:ext cx="18826659" cy="10496349"/>
            <a:chOff x="0" y="0"/>
            <a:chExt cx="4958462" cy="27644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58462" cy="2764470"/>
            </a:xfrm>
            <a:custGeom>
              <a:avLst/>
              <a:gdLst/>
              <a:ahLst/>
              <a:cxnLst/>
              <a:rect l="l" t="t" r="r" b="b"/>
              <a:pathLst>
                <a:path w="4958462" h="2764470">
                  <a:moveTo>
                    <a:pt x="0" y="0"/>
                  </a:moveTo>
                  <a:lnTo>
                    <a:pt x="4958462" y="0"/>
                  </a:lnTo>
                  <a:lnTo>
                    <a:pt x="4958462" y="2764470"/>
                  </a:lnTo>
                  <a:lnTo>
                    <a:pt x="0" y="276447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92000"/>
                  </a:srgbClr>
                </a:gs>
                <a:gs pos="100000">
                  <a:srgbClr val="F6F6F6">
                    <a:alpha val="92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958462" cy="28216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940793"/>
            <a:ext cx="704580" cy="662306"/>
          </a:xfrm>
          <a:custGeom>
            <a:avLst/>
            <a:gdLst/>
            <a:ahLst/>
            <a:cxnLst/>
            <a:rect l="l" t="t" r="r" b="b"/>
            <a:pathLst>
              <a:path w="704580" h="662306">
                <a:moveTo>
                  <a:pt x="0" y="0"/>
                </a:moveTo>
                <a:lnTo>
                  <a:pt x="704580" y="0"/>
                </a:lnTo>
                <a:lnTo>
                  <a:pt x="704580" y="662306"/>
                </a:lnTo>
                <a:lnTo>
                  <a:pt x="0" y="6623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Freeform 7"/>
          <p:cNvSpPr/>
          <p:nvPr/>
        </p:nvSpPr>
        <p:spPr>
          <a:xfrm>
            <a:off x="15479765" y="2189619"/>
            <a:ext cx="1236758" cy="1236758"/>
          </a:xfrm>
          <a:custGeom>
            <a:avLst/>
            <a:gdLst/>
            <a:ahLst/>
            <a:cxnLst/>
            <a:rect l="l" t="t" r="r" b="b"/>
            <a:pathLst>
              <a:path w="1236758" h="1236758">
                <a:moveTo>
                  <a:pt x="0" y="0"/>
                </a:moveTo>
                <a:lnTo>
                  <a:pt x="1236758" y="0"/>
                </a:lnTo>
                <a:lnTo>
                  <a:pt x="1236758" y="1236757"/>
                </a:lnTo>
                <a:lnTo>
                  <a:pt x="0" y="123675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Freeform 8"/>
          <p:cNvSpPr/>
          <p:nvPr/>
        </p:nvSpPr>
        <p:spPr>
          <a:xfrm>
            <a:off x="1353737" y="5923837"/>
            <a:ext cx="15102581" cy="1642406"/>
          </a:xfrm>
          <a:custGeom>
            <a:avLst/>
            <a:gdLst/>
            <a:ahLst/>
            <a:cxnLst/>
            <a:rect l="l" t="t" r="r" b="b"/>
            <a:pathLst>
              <a:path w="15102581" h="1642406">
                <a:moveTo>
                  <a:pt x="0" y="0"/>
                </a:moveTo>
                <a:lnTo>
                  <a:pt x="15102582" y="0"/>
                </a:lnTo>
                <a:lnTo>
                  <a:pt x="15102582" y="1642406"/>
                </a:lnTo>
                <a:lnTo>
                  <a:pt x="0" y="164240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Freeform 9"/>
          <p:cNvSpPr/>
          <p:nvPr/>
        </p:nvSpPr>
        <p:spPr>
          <a:xfrm>
            <a:off x="1380990" y="7871043"/>
            <a:ext cx="15102581" cy="1453623"/>
          </a:xfrm>
          <a:custGeom>
            <a:avLst/>
            <a:gdLst/>
            <a:ahLst/>
            <a:cxnLst/>
            <a:rect l="l" t="t" r="r" b="b"/>
            <a:pathLst>
              <a:path w="15102581" h="1453623">
                <a:moveTo>
                  <a:pt x="0" y="0"/>
                </a:moveTo>
                <a:lnTo>
                  <a:pt x="15102582" y="0"/>
                </a:lnTo>
                <a:lnTo>
                  <a:pt x="15102582" y="1453624"/>
                </a:lnTo>
                <a:lnTo>
                  <a:pt x="0" y="145362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779628" y="2189619"/>
            <a:ext cx="9510489" cy="3429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55"/>
              </a:lnSpc>
            </a:pPr>
            <a:r>
              <a:rPr lang="en-US" sz="5335">
                <a:solidFill>
                  <a:srgbClr val="000000"/>
                </a:solidFill>
                <a:latin typeface="Horizon"/>
                <a:ea typeface="Horizon"/>
                <a:cs typeface="Horizon"/>
                <a:sym typeface="Horizon"/>
              </a:rPr>
              <a:t> TASK 2 </a:t>
            </a:r>
          </a:p>
          <a:p>
            <a:pPr algn="l">
              <a:lnSpc>
                <a:spcPts val="5655"/>
              </a:lnSpc>
            </a:pPr>
            <a:r>
              <a:rPr lang="en-US" sz="5335">
                <a:solidFill>
                  <a:srgbClr val="000000"/>
                </a:solidFill>
                <a:latin typeface="Horizon"/>
                <a:ea typeface="Horizon"/>
                <a:cs typeface="Horizon"/>
                <a:sym typeface="Horizon"/>
              </a:rPr>
              <a:t>DOCKER SWARM SPARK CLUSTER</a:t>
            </a:r>
          </a:p>
          <a:p>
            <a:pPr algn="just">
              <a:lnSpc>
                <a:spcPts val="9153"/>
              </a:lnSpc>
            </a:pPr>
            <a:endParaRPr lang="en-US" sz="5335">
              <a:solidFill>
                <a:srgbClr val="000000"/>
              </a:solidFill>
              <a:latin typeface="Horizon"/>
              <a:ea typeface="Horizon"/>
              <a:cs typeface="Horizon"/>
              <a:sym typeface="Horizon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144000" y="1041141"/>
            <a:ext cx="166255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Home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408122" y="1043354"/>
            <a:ext cx="1907082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About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890575" y="1019175"/>
            <a:ext cx="158919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034325" y="1041141"/>
            <a:ext cx="2224975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Others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72116" y="1148129"/>
            <a:ext cx="4712404" cy="35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2772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Wardiere, Inc.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141979" y="9581842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Presentation 2024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13456" y="9554426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Wardiere, Inc.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316010" y="9552939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Computer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484590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45686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89140" y="4312383"/>
            <a:ext cx="10313520" cy="1880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3089" lvl="1" indent="-386545" algn="just">
              <a:lnSpc>
                <a:spcPts val="5013"/>
              </a:lnSpc>
              <a:buFont typeface="Arial"/>
              <a:buChar char="•"/>
            </a:pPr>
            <a:r>
              <a:rPr lang="en-US" sz="358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Initialized Docker Swarm.</a:t>
            </a:r>
          </a:p>
          <a:p>
            <a:pPr marL="773089" lvl="1" indent="-386545" algn="just">
              <a:lnSpc>
                <a:spcPts val="5013"/>
              </a:lnSpc>
              <a:buFont typeface="Arial"/>
              <a:buChar char="•"/>
            </a:pPr>
            <a:r>
              <a:rPr lang="en-US" sz="358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Deployed Spark with spark-stack.yml.</a:t>
            </a:r>
          </a:p>
          <a:p>
            <a:pPr algn="just">
              <a:lnSpc>
                <a:spcPts val="5013"/>
              </a:lnSpc>
            </a:pPr>
            <a:endParaRPr lang="en-US" sz="358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8733815" y="4304382"/>
            <a:ext cx="10313520" cy="1880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3089" lvl="1" indent="-386545" algn="just">
              <a:lnSpc>
                <a:spcPts val="5013"/>
              </a:lnSpc>
              <a:buFont typeface="Arial"/>
              <a:buChar char="•"/>
            </a:pPr>
            <a:r>
              <a:rPr lang="en-US" sz="358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Connected 3 nodes into a Swarm cluster.</a:t>
            </a:r>
          </a:p>
          <a:p>
            <a:pPr marL="773089" lvl="1" indent="-386545" algn="just">
              <a:lnSpc>
                <a:spcPts val="5013"/>
              </a:lnSpc>
              <a:buFont typeface="Arial"/>
              <a:buChar char="•"/>
            </a:pPr>
            <a:r>
              <a:rPr lang="en-US" sz="358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Verified Spark UI for job monitoring.</a:t>
            </a:r>
          </a:p>
          <a:p>
            <a:pPr algn="just">
              <a:lnSpc>
                <a:spcPts val="5013"/>
              </a:lnSpc>
            </a:pPr>
            <a:endParaRPr lang="en-US" sz="358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B10D883B-BEC1-3DDA-C040-BF411E3D19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75"/>
    </mc:Choice>
    <mc:Fallback>
      <p:transition spd="slow" advTm="2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-269329" y="-104674"/>
            <a:ext cx="18826659" cy="10496349"/>
            <a:chOff x="0" y="0"/>
            <a:chExt cx="4958462" cy="27644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58462" cy="2764470"/>
            </a:xfrm>
            <a:custGeom>
              <a:avLst/>
              <a:gdLst/>
              <a:ahLst/>
              <a:cxnLst/>
              <a:rect l="l" t="t" r="r" b="b"/>
              <a:pathLst>
                <a:path w="4958462" h="2764470">
                  <a:moveTo>
                    <a:pt x="0" y="0"/>
                  </a:moveTo>
                  <a:lnTo>
                    <a:pt x="4958462" y="0"/>
                  </a:lnTo>
                  <a:lnTo>
                    <a:pt x="4958462" y="2764470"/>
                  </a:lnTo>
                  <a:lnTo>
                    <a:pt x="0" y="276447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92000"/>
                  </a:srgbClr>
                </a:gs>
                <a:gs pos="100000">
                  <a:srgbClr val="F6F6F6">
                    <a:alpha val="92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958462" cy="28216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940793"/>
            <a:ext cx="704580" cy="662306"/>
          </a:xfrm>
          <a:custGeom>
            <a:avLst/>
            <a:gdLst/>
            <a:ahLst/>
            <a:cxnLst/>
            <a:rect l="l" t="t" r="r" b="b"/>
            <a:pathLst>
              <a:path w="704580" h="662306">
                <a:moveTo>
                  <a:pt x="0" y="0"/>
                </a:moveTo>
                <a:lnTo>
                  <a:pt x="704580" y="0"/>
                </a:lnTo>
                <a:lnTo>
                  <a:pt x="704580" y="662306"/>
                </a:lnTo>
                <a:lnTo>
                  <a:pt x="0" y="6623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TextBox 7"/>
          <p:cNvSpPr txBox="1"/>
          <p:nvPr/>
        </p:nvSpPr>
        <p:spPr>
          <a:xfrm>
            <a:off x="779628" y="2189619"/>
            <a:ext cx="15318515" cy="2375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55"/>
              </a:lnSpc>
            </a:pPr>
            <a:r>
              <a:rPr lang="en-US" sz="5335">
                <a:solidFill>
                  <a:srgbClr val="000000"/>
                </a:solidFill>
                <a:latin typeface="Horizon"/>
                <a:ea typeface="Horizon"/>
                <a:cs typeface="Horizon"/>
                <a:sym typeface="Horizon"/>
              </a:rPr>
              <a:t> TASK 2 </a:t>
            </a:r>
          </a:p>
          <a:p>
            <a:pPr algn="l">
              <a:lnSpc>
                <a:spcPts val="6186"/>
              </a:lnSpc>
            </a:pPr>
            <a:r>
              <a:rPr lang="en-US" sz="5835">
                <a:solidFill>
                  <a:srgbClr val="000000"/>
                </a:solidFill>
                <a:latin typeface="Horizon"/>
                <a:ea typeface="Horizon"/>
                <a:cs typeface="Horizon"/>
                <a:sym typeface="Horizon"/>
              </a:rPr>
              <a:t>DISTRIBUTED GENE EXPRESSION WITH SPARK</a:t>
            </a:r>
          </a:p>
        </p:txBody>
      </p:sp>
      <p:sp>
        <p:nvSpPr>
          <p:cNvPr id="8" name="Freeform 8"/>
          <p:cNvSpPr/>
          <p:nvPr/>
        </p:nvSpPr>
        <p:spPr>
          <a:xfrm>
            <a:off x="15479765" y="2189619"/>
            <a:ext cx="1236758" cy="1236758"/>
          </a:xfrm>
          <a:custGeom>
            <a:avLst/>
            <a:gdLst/>
            <a:ahLst/>
            <a:cxnLst/>
            <a:rect l="l" t="t" r="r" b="b"/>
            <a:pathLst>
              <a:path w="1236758" h="1236758">
                <a:moveTo>
                  <a:pt x="0" y="0"/>
                </a:moveTo>
                <a:lnTo>
                  <a:pt x="1236758" y="0"/>
                </a:lnTo>
                <a:lnTo>
                  <a:pt x="1236758" y="1236757"/>
                </a:lnTo>
                <a:lnTo>
                  <a:pt x="0" y="12367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9" name="TextBox 9"/>
          <p:cNvSpPr txBox="1"/>
          <p:nvPr/>
        </p:nvSpPr>
        <p:spPr>
          <a:xfrm>
            <a:off x="9144000" y="1041141"/>
            <a:ext cx="166255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Home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08122" y="1043354"/>
            <a:ext cx="1907082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About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890575" y="1019175"/>
            <a:ext cx="158919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034325" y="1041141"/>
            <a:ext cx="2224975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Others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72116" y="1148129"/>
            <a:ext cx="4712404" cy="35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2772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Wardiere, Inc.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141979" y="9308941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Presentation 2024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9493" y="9308941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Wardiere, Inc.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585339" y="9308941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Computer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484590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045686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79628" y="4838108"/>
            <a:ext cx="10417409" cy="2527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0877" lvl="1" indent="-390438" algn="just">
              <a:lnSpc>
                <a:spcPts val="5063"/>
              </a:lnSpc>
              <a:buFont typeface="Arial"/>
              <a:buChar char="•"/>
            </a:pPr>
            <a:r>
              <a:rPr lang="en-US" sz="3616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Used distributed_gene_expression_analysis.py.</a:t>
            </a:r>
          </a:p>
          <a:p>
            <a:pPr marL="780877" lvl="1" indent="-390438" algn="just">
              <a:lnSpc>
                <a:spcPts val="5063"/>
              </a:lnSpc>
              <a:buFont typeface="Arial"/>
              <a:buChar char="•"/>
            </a:pPr>
            <a:r>
              <a:rPr lang="en-US" sz="3616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Ran </a:t>
            </a:r>
            <a:r>
              <a:rPr lang="en-US" sz="3616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PySpark</a:t>
            </a:r>
            <a:r>
              <a:rPr lang="en-US" sz="3616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ML on gene expression data.</a:t>
            </a:r>
          </a:p>
          <a:p>
            <a:pPr marL="780877" lvl="1" indent="-390438" algn="just">
              <a:lnSpc>
                <a:spcPts val="5063"/>
              </a:lnSpc>
              <a:buFont typeface="Arial"/>
              <a:buChar char="•"/>
            </a:pPr>
            <a:r>
              <a:rPr lang="en-US" sz="3616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Evaluated distributed ML performance.</a:t>
            </a:r>
          </a:p>
          <a:p>
            <a:pPr algn="just">
              <a:lnSpc>
                <a:spcPts val="5063"/>
              </a:lnSpc>
              <a:spcBef>
                <a:spcPct val="0"/>
              </a:spcBef>
            </a:pPr>
            <a:endParaRPr lang="en-US" sz="3616" dirty="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380990" y="6802754"/>
            <a:ext cx="11277977" cy="1931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10"/>
              </a:lnSpc>
            </a:pPr>
            <a:r>
              <a:rPr lang="en-US" sz="222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Spark Implementation Results</a:t>
            </a:r>
          </a:p>
          <a:p>
            <a:pPr algn="l">
              <a:lnSpc>
                <a:spcPts val="3110"/>
              </a:lnSpc>
            </a:pPr>
            <a:r>
              <a:rPr lang="en-US" sz="222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Training Time: ~15–20 seconds (including distributed overhead)</a:t>
            </a:r>
          </a:p>
          <a:p>
            <a:pPr algn="l">
              <a:lnSpc>
                <a:spcPts val="3110"/>
              </a:lnSpc>
            </a:pPr>
            <a:r>
              <a:rPr lang="en-US" sz="222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Test Accuracy: ~65–70% (improved with automated feature selection)</a:t>
            </a:r>
          </a:p>
          <a:p>
            <a:pPr algn="l">
              <a:lnSpc>
                <a:spcPts val="3110"/>
              </a:lnSpc>
            </a:pPr>
            <a:r>
              <a:rPr lang="en-US" sz="222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Features: Reduced from 21 to 15 using ChiSqSelector in a pipeline</a:t>
            </a:r>
          </a:p>
          <a:p>
            <a:pPr algn="l">
              <a:lnSpc>
                <a:spcPts val="3110"/>
              </a:lnSpc>
              <a:spcBef>
                <a:spcPct val="0"/>
              </a:spcBef>
            </a:pPr>
            <a:r>
              <a:rPr lang="en-US" sz="222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Advantage: Efficient handling of larger structured datasets with scalable parallel executions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666" b="-18666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-269329" y="-104674"/>
            <a:ext cx="18826659" cy="10496349"/>
            <a:chOff x="0" y="0"/>
            <a:chExt cx="4958462" cy="27644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58462" cy="2764470"/>
            </a:xfrm>
            <a:custGeom>
              <a:avLst/>
              <a:gdLst/>
              <a:ahLst/>
              <a:cxnLst/>
              <a:rect l="l" t="t" r="r" b="b"/>
              <a:pathLst>
                <a:path w="4958462" h="2764470">
                  <a:moveTo>
                    <a:pt x="0" y="0"/>
                  </a:moveTo>
                  <a:lnTo>
                    <a:pt x="4958462" y="0"/>
                  </a:lnTo>
                  <a:lnTo>
                    <a:pt x="4958462" y="2764470"/>
                  </a:lnTo>
                  <a:lnTo>
                    <a:pt x="0" y="2764470"/>
                  </a:lnTo>
                  <a:close/>
                </a:path>
              </a:pathLst>
            </a:custGeom>
            <a:gradFill rotWithShape="1">
              <a:gsLst>
                <a:gs pos="0">
                  <a:srgbClr val="1B5BFF">
                    <a:alpha val="92000"/>
                  </a:srgbClr>
                </a:gs>
                <a:gs pos="100000">
                  <a:srgbClr val="1243C2">
                    <a:alpha val="92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958462" cy="28216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940793"/>
            <a:ext cx="704580" cy="662306"/>
          </a:xfrm>
          <a:custGeom>
            <a:avLst/>
            <a:gdLst/>
            <a:ahLst/>
            <a:cxnLst/>
            <a:rect l="l" t="t" r="r" b="b"/>
            <a:pathLst>
              <a:path w="704580" h="662306">
                <a:moveTo>
                  <a:pt x="0" y="0"/>
                </a:moveTo>
                <a:lnTo>
                  <a:pt x="704580" y="0"/>
                </a:lnTo>
                <a:lnTo>
                  <a:pt x="704580" y="662306"/>
                </a:lnTo>
                <a:lnTo>
                  <a:pt x="0" y="6623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7" name="Group 7"/>
          <p:cNvGrpSpPr/>
          <p:nvPr/>
        </p:nvGrpSpPr>
        <p:grpSpPr>
          <a:xfrm>
            <a:off x="10304664" y="4692796"/>
            <a:ext cx="6569627" cy="3233983"/>
            <a:chOff x="0" y="0"/>
            <a:chExt cx="6760817" cy="332809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790662" cy="3355531"/>
            </a:xfrm>
            <a:custGeom>
              <a:avLst/>
              <a:gdLst/>
              <a:ahLst/>
              <a:cxnLst/>
              <a:rect l="l" t="t" r="r" b="b"/>
              <a:pathLst>
                <a:path w="6790662" h="3355531">
                  <a:moveTo>
                    <a:pt x="5373157" y="0"/>
                  </a:moveTo>
                  <a:cubicBezTo>
                    <a:pt x="5545863" y="0"/>
                    <a:pt x="5720618" y="99155"/>
                    <a:pt x="5761576" y="220191"/>
                  </a:cubicBezTo>
                  <a:lnTo>
                    <a:pt x="6751943" y="3150882"/>
                  </a:lnTo>
                  <a:cubicBezTo>
                    <a:pt x="6790662" y="3272016"/>
                    <a:pt x="6688321" y="3355531"/>
                    <a:pt x="6519574" y="3322875"/>
                  </a:cubicBezTo>
                  <a:lnTo>
                    <a:pt x="306776" y="2346307"/>
                  </a:lnTo>
                  <a:cubicBezTo>
                    <a:pt x="138029" y="2319793"/>
                    <a:pt x="0" y="2196096"/>
                    <a:pt x="0" y="2071413"/>
                  </a:cubicBezTo>
                  <a:lnTo>
                    <a:pt x="0" y="226696"/>
                  </a:lnTo>
                  <a:cubicBezTo>
                    <a:pt x="0" y="102013"/>
                    <a:pt x="141305" y="0"/>
                    <a:pt x="314012" y="0"/>
                  </a:cubicBezTo>
                  <a:lnTo>
                    <a:pt x="5373157" y="0"/>
                  </a:lnTo>
                  <a:close/>
                </a:path>
              </a:pathLst>
            </a:custGeom>
            <a:blipFill>
              <a:blip r:embed="rId5"/>
              <a:stretch>
                <a:fillRect t="-77461" b="-126668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9" name="Freeform 9"/>
          <p:cNvSpPr/>
          <p:nvPr/>
        </p:nvSpPr>
        <p:spPr>
          <a:xfrm>
            <a:off x="15605356" y="4903323"/>
            <a:ext cx="1268934" cy="1268934"/>
          </a:xfrm>
          <a:custGeom>
            <a:avLst/>
            <a:gdLst/>
            <a:ahLst/>
            <a:cxnLst/>
            <a:rect l="l" t="t" r="r" b="b"/>
            <a:pathLst>
              <a:path w="1268934" h="1268934">
                <a:moveTo>
                  <a:pt x="0" y="0"/>
                </a:moveTo>
                <a:lnTo>
                  <a:pt x="1268934" y="0"/>
                </a:lnTo>
                <a:lnTo>
                  <a:pt x="1268934" y="1268934"/>
                </a:lnTo>
                <a:lnTo>
                  <a:pt x="0" y="12689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1972116" y="1148129"/>
            <a:ext cx="4712404" cy="35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2772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Wardiere, Inc.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141979" y="8819514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Presentation 2024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819514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Wardiere, Inc.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585339" y="8819514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Computer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484590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045686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144000" y="1065320"/>
            <a:ext cx="166255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Home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408122" y="1067533"/>
            <a:ext cx="1907082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About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890575" y="1043354"/>
            <a:ext cx="158919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034325" y="1065320"/>
            <a:ext cx="2224975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Others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00658" y="5480640"/>
            <a:ext cx="9183535" cy="2878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5260" lvl="1" indent="-357630" algn="l">
              <a:lnSpc>
                <a:spcPts val="4638"/>
              </a:lnSpc>
              <a:buFont typeface="Arial"/>
              <a:buChar char="•"/>
            </a:pPr>
            <a:r>
              <a:rPr lang="en-US" sz="3312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 VM networking and resource constraints.</a:t>
            </a:r>
          </a:p>
          <a:p>
            <a:pPr marL="715260" lvl="1" indent="-357630" algn="l">
              <a:lnSpc>
                <a:spcPts val="4638"/>
              </a:lnSpc>
              <a:buFont typeface="Arial"/>
              <a:buChar char="•"/>
            </a:pPr>
            <a:r>
              <a:rPr lang="en-US" sz="3312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 Debugging MPI/Spark communication issues.</a:t>
            </a:r>
          </a:p>
          <a:p>
            <a:pPr marL="715260" lvl="1" indent="-357630" algn="l">
              <a:lnSpc>
                <a:spcPts val="4638"/>
              </a:lnSpc>
              <a:buFont typeface="Arial"/>
              <a:buChar char="•"/>
            </a:pPr>
            <a:r>
              <a:rPr lang="en-US" sz="3312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Learned hands-on cluster deployment and ML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80990" y="2370677"/>
            <a:ext cx="8022872" cy="2824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373"/>
              </a:lnSpc>
              <a:spcBef>
                <a:spcPct val="0"/>
              </a:spcBef>
            </a:pPr>
            <a:r>
              <a:rPr lang="en-US" sz="5266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CHALLENGES &amp; LESSONS LEARNED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-269329" y="-245850"/>
            <a:ext cx="18826659" cy="10920055"/>
            <a:chOff x="0" y="0"/>
            <a:chExt cx="4958462" cy="28760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58462" cy="2876064"/>
            </a:xfrm>
            <a:custGeom>
              <a:avLst/>
              <a:gdLst/>
              <a:ahLst/>
              <a:cxnLst/>
              <a:rect l="l" t="t" r="r" b="b"/>
              <a:pathLst>
                <a:path w="4958462" h="2876064">
                  <a:moveTo>
                    <a:pt x="0" y="0"/>
                  </a:moveTo>
                  <a:lnTo>
                    <a:pt x="4958462" y="0"/>
                  </a:lnTo>
                  <a:lnTo>
                    <a:pt x="4958462" y="2876064"/>
                  </a:lnTo>
                  <a:lnTo>
                    <a:pt x="0" y="2876064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92000"/>
                  </a:srgbClr>
                </a:gs>
                <a:gs pos="100000">
                  <a:srgbClr val="F6F6F6">
                    <a:alpha val="92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958462" cy="29332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940793"/>
            <a:ext cx="704580" cy="662306"/>
          </a:xfrm>
          <a:custGeom>
            <a:avLst/>
            <a:gdLst/>
            <a:ahLst/>
            <a:cxnLst/>
            <a:rect l="l" t="t" r="r" b="b"/>
            <a:pathLst>
              <a:path w="704580" h="662306">
                <a:moveTo>
                  <a:pt x="0" y="0"/>
                </a:moveTo>
                <a:lnTo>
                  <a:pt x="704580" y="0"/>
                </a:lnTo>
                <a:lnTo>
                  <a:pt x="704580" y="662306"/>
                </a:lnTo>
                <a:lnTo>
                  <a:pt x="0" y="6623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TextBox 7"/>
          <p:cNvSpPr txBox="1"/>
          <p:nvPr/>
        </p:nvSpPr>
        <p:spPr>
          <a:xfrm>
            <a:off x="9144000" y="1041141"/>
            <a:ext cx="166255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Home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08122" y="1043354"/>
            <a:ext cx="1907082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About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890575" y="1019175"/>
            <a:ext cx="1589190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034325" y="1041141"/>
            <a:ext cx="2224975" cy="413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431"/>
              </a:lnSpc>
              <a:spcBef>
                <a:spcPct val="0"/>
              </a:spcBef>
            </a:pPr>
            <a:r>
              <a:rPr lang="en-US" sz="245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Others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72116" y="1148129"/>
            <a:ext cx="4712404" cy="356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2772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Wardiere, Inc.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141979" y="8819514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Presentation 2024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8819514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Wardiere, Inc.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585339" y="8819514"/>
            <a:ext cx="31173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Computer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484590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045686" y="8819514"/>
            <a:ext cx="140626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-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80990" y="4728419"/>
            <a:ext cx="7061179" cy="2835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7670" lvl="1" indent="-293835" algn="l">
              <a:lnSpc>
                <a:spcPts val="3810"/>
              </a:lnSpc>
              <a:buFont typeface="Arial"/>
              <a:buChar char="•"/>
            </a:pPr>
            <a:r>
              <a:rPr lang="en-US" sz="272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Built a functioning hybrid HPC cluster.</a:t>
            </a:r>
          </a:p>
          <a:p>
            <a:pPr marL="587670" lvl="1" indent="-293835" algn="l">
              <a:lnSpc>
                <a:spcPts val="3810"/>
              </a:lnSpc>
              <a:buFont typeface="Arial"/>
              <a:buChar char="•"/>
            </a:pPr>
            <a:r>
              <a:rPr lang="en-US" sz="272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Ran distributed ML on real datasets.</a:t>
            </a:r>
          </a:p>
          <a:p>
            <a:pPr marL="587670" lvl="1" indent="-293835" algn="l">
              <a:lnSpc>
                <a:spcPts val="3810"/>
              </a:lnSpc>
              <a:buFont typeface="Arial"/>
              <a:buChar char="•"/>
            </a:pPr>
            <a:r>
              <a:rPr lang="en-US" sz="272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Demonstrated containerized Spark ML workflows.</a:t>
            </a:r>
          </a:p>
          <a:p>
            <a:pPr marL="587670" lvl="1" indent="-293835" algn="l">
              <a:lnSpc>
                <a:spcPts val="3810"/>
              </a:lnSpc>
              <a:buFont typeface="Arial"/>
              <a:buChar char="•"/>
            </a:pPr>
            <a:r>
              <a:rPr lang="en-US" sz="272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Gained practical experience with HPC tools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96061" y="2456431"/>
            <a:ext cx="7567510" cy="1949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83"/>
              </a:lnSpc>
            </a:pPr>
            <a:r>
              <a:rPr lang="en-US" sz="6871">
                <a:solidFill>
                  <a:srgbClr val="000000"/>
                </a:solidFill>
                <a:latin typeface="Horizon"/>
                <a:ea typeface="Horizon"/>
                <a:cs typeface="Horizon"/>
                <a:sym typeface="Horizon"/>
              </a:rPr>
              <a:t>FINAL OUTCOMES</a:t>
            </a:r>
          </a:p>
        </p:txBody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10806550" y="2224962"/>
            <a:ext cx="6452750" cy="6007511"/>
            <a:chOff x="0" y="0"/>
            <a:chExt cx="6350000" cy="5911850"/>
          </a:xfrm>
        </p:grpSpPr>
        <p:sp>
          <p:nvSpPr>
            <p:cNvPr id="20" name="Freeform 20"/>
            <p:cNvSpPr/>
            <p:nvPr/>
          </p:nvSpPr>
          <p:spPr>
            <a:xfrm>
              <a:off x="-68580" y="0"/>
              <a:ext cx="6417310" cy="5911850"/>
            </a:xfrm>
            <a:custGeom>
              <a:avLst/>
              <a:gdLst/>
              <a:ahLst/>
              <a:cxnLst/>
              <a:rect l="l" t="t" r="r" b="b"/>
              <a:pathLst>
                <a:path w="6417310" h="5911850">
                  <a:moveTo>
                    <a:pt x="1215390" y="402590"/>
                  </a:moveTo>
                  <a:lnTo>
                    <a:pt x="177800" y="2192020"/>
                  </a:lnTo>
                  <a:cubicBezTo>
                    <a:pt x="0" y="2498090"/>
                    <a:pt x="43180" y="2884170"/>
                    <a:pt x="283210" y="3144520"/>
                  </a:cubicBezTo>
                  <a:lnTo>
                    <a:pt x="2594610" y="5651500"/>
                  </a:lnTo>
                  <a:cubicBezTo>
                    <a:pt x="2747010" y="5817870"/>
                    <a:pt x="2962910" y="5911850"/>
                    <a:pt x="3187700" y="5911850"/>
                  </a:cubicBezTo>
                  <a:lnTo>
                    <a:pt x="5609590" y="5911850"/>
                  </a:lnTo>
                  <a:cubicBezTo>
                    <a:pt x="6055360" y="5911850"/>
                    <a:pt x="6417310" y="5549900"/>
                    <a:pt x="6417310" y="5104130"/>
                  </a:cubicBezTo>
                  <a:lnTo>
                    <a:pt x="6417310" y="1891030"/>
                  </a:lnTo>
                  <a:cubicBezTo>
                    <a:pt x="6417310" y="1724660"/>
                    <a:pt x="6366510" y="1562100"/>
                    <a:pt x="6269990" y="1426210"/>
                  </a:cubicBezTo>
                  <a:lnTo>
                    <a:pt x="5507990" y="342900"/>
                  </a:lnTo>
                  <a:cubicBezTo>
                    <a:pt x="5356860" y="128270"/>
                    <a:pt x="5110480" y="0"/>
                    <a:pt x="4847590" y="0"/>
                  </a:cubicBezTo>
                  <a:lnTo>
                    <a:pt x="1913890" y="0"/>
                  </a:lnTo>
                  <a:cubicBezTo>
                    <a:pt x="1625600" y="0"/>
                    <a:pt x="1358900" y="153670"/>
                    <a:pt x="1215390" y="402590"/>
                  </a:cubicBezTo>
                  <a:close/>
                </a:path>
              </a:pathLst>
            </a:custGeom>
            <a:blipFill>
              <a:blip r:embed="rId5"/>
              <a:stretch>
                <a:fillRect l="-20281" r="-20281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566</Words>
  <Application>Microsoft Office PowerPoint</Application>
  <PresentationFormat>Custom</PresentationFormat>
  <Paragraphs>170</Paragraphs>
  <Slides>10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TT Hoves</vt:lpstr>
      <vt:lpstr>Calibri</vt:lpstr>
      <vt:lpstr>TT Hoves Bold</vt:lpstr>
      <vt:lpstr>Horizon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Modern Computer Presentation</dc:title>
  <dc:creator>amr hamdi</dc:creator>
  <cp:lastModifiedBy>Amr Hamdi</cp:lastModifiedBy>
  <cp:revision>3</cp:revision>
  <dcterms:created xsi:type="dcterms:W3CDTF">2006-08-16T00:00:00Z</dcterms:created>
  <dcterms:modified xsi:type="dcterms:W3CDTF">2025-06-06T19:40:42Z</dcterms:modified>
  <dc:identifier>DAGpe3QBJxg</dc:identifier>
</cp:coreProperties>
</file>

<file path=docProps/thumbnail.jpeg>
</file>